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7" r:id="rId2"/>
  </p:sldMasterIdLst>
  <p:notesMasterIdLst>
    <p:notesMasterId r:id="rId37"/>
  </p:notesMasterIdLst>
  <p:sldIdLst>
    <p:sldId id="257" r:id="rId3"/>
    <p:sldId id="258" r:id="rId4"/>
    <p:sldId id="312" r:id="rId5"/>
    <p:sldId id="262" r:id="rId6"/>
    <p:sldId id="260" r:id="rId7"/>
    <p:sldId id="261" r:id="rId8"/>
    <p:sldId id="263" r:id="rId9"/>
    <p:sldId id="264" r:id="rId10"/>
    <p:sldId id="265" r:id="rId11"/>
    <p:sldId id="268" r:id="rId12"/>
    <p:sldId id="387" r:id="rId13"/>
    <p:sldId id="415" r:id="rId14"/>
    <p:sldId id="481" r:id="rId15"/>
    <p:sldId id="482" r:id="rId16"/>
    <p:sldId id="485" r:id="rId17"/>
    <p:sldId id="483" r:id="rId18"/>
    <p:sldId id="484" r:id="rId19"/>
    <p:sldId id="486" r:id="rId20"/>
    <p:sldId id="418" r:id="rId21"/>
    <p:sldId id="281" r:id="rId22"/>
    <p:sldId id="280" r:id="rId23"/>
    <p:sldId id="366" r:id="rId24"/>
    <p:sldId id="288" r:id="rId25"/>
    <p:sldId id="474" r:id="rId26"/>
    <p:sldId id="372" r:id="rId27"/>
    <p:sldId id="475" r:id="rId28"/>
    <p:sldId id="476" r:id="rId29"/>
    <p:sldId id="477" r:id="rId30"/>
    <p:sldId id="478" r:id="rId31"/>
    <p:sldId id="479" r:id="rId32"/>
    <p:sldId id="480" r:id="rId33"/>
    <p:sldId id="401" r:id="rId34"/>
    <p:sldId id="289" r:id="rId35"/>
    <p:sldId id="303" r:id="rId36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724">
          <p15:clr>
            <a:srgbClr val="A4A3A4"/>
          </p15:clr>
        </p15:guide>
        <p15:guide id="2" pos="380">
          <p15:clr>
            <a:srgbClr val="9AA0A6"/>
          </p15:clr>
        </p15:guide>
        <p15:guide id="3" orient="horz" pos="2041">
          <p15:clr>
            <a:srgbClr val="9AA0A6"/>
          </p15:clr>
        </p15:guide>
        <p15:guide id="4" orient="horz" pos="2169">
          <p15:clr>
            <a:srgbClr val="9AA0A6"/>
          </p15:clr>
        </p15:guide>
        <p15:guide id="5" pos="33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9E00E-254B-42B5-9FED-D0DB1D54CBD8}">
  <a:tblStyle styleId="{9F59E00E-254B-42B5-9FED-D0DB1D54CB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98"/>
    <p:restoredTop sz="97146"/>
  </p:normalViewPr>
  <p:slideViewPr>
    <p:cSldViewPr snapToGrid="0">
      <p:cViewPr varScale="1">
        <p:scale>
          <a:sx n="165" d="100"/>
          <a:sy n="165" d="100"/>
        </p:scale>
        <p:origin x="736" y="184"/>
      </p:cViewPr>
      <p:guideLst>
        <p:guide pos="1724"/>
        <p:guide pos="380"/>
        <p:guide orient="horz" pos="2041"/>
        <p:guide orient="horz" pos="2169"/>
        <p:guide pos="33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73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598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80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14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160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15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922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70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601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72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baa635cc9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22baa635cc9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7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3" name="Google Shape;21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53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5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0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86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70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1" r:id="rId11"/>
    <p:sldLayoutId id="2147483702" r:id="rId12"/>
    <p:sldLayoutId id="214748370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linkedin.com/in/igor-stureiko" TargetMode="Externa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477350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</a:t>
            </a:r>
            <a:r>
              <a:rPr lang="ru-RU" dirty="0"/>
              <a:t>для финансового анализа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/>
              <a:t>Тестирование стратегий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Тестирование стратегий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64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стратегий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81C5A-3106-2745-823B-629D620F7AE8}"/>
              </a:ext>
            </a:extLst>
          </p:cNvPr>
          <p:cNvSpPr txBox="1"/>
          <p:nvPr/>
        </p:nvSpPr>
        <p:spPr>
          <a:xfrm>
            <a:off x="623400" y="1282615"/>
            <a:ext cx="8520600" cy="84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Что такое обратное тестирование стратегий?</a:t>
            </a:r>
            <a:br>
              <a:rPr lang="ru-RU" dirty="0"/>
            </a:br>
            <a:r>
              <a:rPr lang="ru-RU" dirty="0" err="1"/>
              <a:t>Бэктестингом</a:t>
            </a:r>
            <a:r>
              <a:rPr lang="ru-RU" dirty="0"/>
              <a:t> называют «прогон» запрограммированной торговой стратегии на данных реальных торгов, происходивших в прошлом («исторические данные»).</a:t>
            </a:r>
            <a:endParaRPr lang="en-US" dirty="0"/>
          </a:p>
        </p:txBody>
      </p:sp>
      <p:pic>
        <p:nvPicPr>
          <p:cNvPr id="1026" name="Picture 2" descr="backtesting,price action backtesting">
            <a:extLst>
              <a:ext uri="{FF2B5EF4-FFF2-40B4-BE49-F238E27FC236}">
                <a16:creationId xmlns:a16="http://schemas.microsoft.com/office/drawing/2014/main" id="{669F9ED4-3E37-0843-8C29-7DD16DBEE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 bwMode="auto">
          <a:xfrm>
            <a:off x="1626282" y="2465761"/>
            <a:ext cx="5695055" cy="26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58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81C5A-3106-2745-823B-629D620F7AE8}"/>
              </a:ext>
            </a:extLst>
          </p:cNvPr>
          <p:cNvSpPr txBox="1"/>
          <p:nvPr/>
        </p:nvSpPr>
        <p:spPr>
          <a:xfrm>
            <a:off x="623400" y="1282615"/>
            <a:ext cx="8520600" cy="2389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Backtesting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Backtrader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PyAlgoTrade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bt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Zipline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QSTrader</a:t>
            </a:r>
            <a:endParaRPr lang="en-US" dirty="0"/>
          </a:p>
        </p:txBody>
      </p:sp>
      <p:pic>
        <p:nvPicPr>
          <p:cNvPr id="5122" name="Picture 2" descr="plot of trading simulation">
            <a:extLst>
              <a:ext uri="{FF2B5EF4-FFF2-40B4-BE49-F238E27FC236}">
                <a16:creationId xmlns:a16="http://schemas.microsoft.com/office/drawing/2014/main" id="{E46EAFD2-BFED-5841-AD2B-0DADA0DD0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820" y="1159877"/>
            <a:ext cx="3297639" cy="198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1AA6AA4-DBD3-5247-9587-1BBB69D8F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323" y="3142867"/>
            <a:ext cx="3224556" cy="163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68F5A-17A9-6045-ACD3-DDF6DD9AD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804" y="1383504"/>
            <a:ext cx="2937850" cy="153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34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Backtesting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05D17-9303-C747-B47B-9FDAF42F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310"/>
            <a:ext cx="9144000" cy="40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5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Backtesting</a:t>
            </a:r>
            <a:r>
              <a:rPr lang="en-US" dirty="0"/>
              <a:t> – </a:t>
            </a:r>
            <a:r>
              <a:rPr lang="ru-RU" dirty="0"/>
              <a:t>отчет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C50810C-E0B0-4940-90A2-74D7938FC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301021"/>
              </p:ext>
            </p:extLst>
          </p:nvPr>
        </p:nvGraphicFramePr>
        <p:xfrm>
          <a:off x="554368" y="802474"/>
          <a:ext cx="8147774" cy="4358640"/>
        </p:xfrm>
        <a:graphic>
          <a:graphicData uri="http://schemas.openxmlformats.org/drawingml/2006/table">
            <a:tbl>
              <a:tblPr firstRow="1" bandRow="1">
                <a:tableStyleId>{9F59E00E-254B-42B5-9FED-D0DB1D54CBD8}</a:tableStyleId>
              </a:tblPr>
              <a:tblGrid>
                <a:gridCol w="4073887">
                  <a:extLst>
                    <a:ext uri="{9D8B030D-6E8A-4147-A177-3AD203B41FA5}">
                      <a16:colId xmlns:a16="http://schemas.microsoft.com/office/drawing/2014/main" val="1030442294"/>
                    </a:ext>
                  </a:extLst>
                </a:gridCol>
                <a:gridCol w="4073887">
                  <a:extLst>
                    <a:ext uri="{9D8B030D-6E8A-4147-A177-3AD203B41FA5}">
                      <a16:colId xmlns:a16="http://schemas.microsoft.com/office/drawing/2014/main" val="417679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Start 2004-08-19 00:00:00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 2013-03-01 00:00:00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Duration 3116 days 00:00:00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Exposure Time [%] 97.067039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Equity Final [$] 68221.96986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Equity Peak [$] 68991.21986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Return [%] 582.219699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Buy &amp; Hold Return [%] 703.458242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Return (Ann.) [%] 25.266427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Volatility (Ann.) [%] 38.383008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Sharpe Ratio 0.658271 </a:t>
                      </a:r>
                    </a:p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Sortino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Ratio 1.288779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Calmar Ratio 0.763748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Max. Drawdown [%] -33.082172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Avg. Drawdown [%] -5.581506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Max. Drawdown Duration 688 days 00:00:00 Avg. Drawdown Duration 41 days 00:00:00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# Trades 94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Win Rate [%] 54.255319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Best Trade [%] 57.11931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Worst Trade [%] -16.629898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Avg. Trade [%] 2.074326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Max. Trade Duration 121 days 00:00:00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Avg. Trade Duration 33 days 00:00:00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Profit Factor 2.190805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Expectancy [%] 2.606294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SQN 1.990216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Начало: 2004-08-19 00:00:00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Конец: 2013-03-01 00:00:00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Продолжительность: 3116 дней 00:00:00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Время удержания позиции [%]: 97.067039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Конечная стоимость капитала [$]: 68221.96986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Пиковая стоимость капитала [$]: 68991.21986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Доходность [%]: 582.219699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Доходность при стратегии "Купи и держи" [%]: 703.458242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Годовая доходность [%]: 25.266427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Годовая волатильность [%]: 38.383008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Коэффициент Шарпа: 0.658271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Коэффициент </a:t>
                      </a:r>
                      <a:r>
                        <a:rPr lang="ru-RU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Сортино</a:t>
                      </a: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 1.288779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Коэффициент </a:t>
                      </a:r>
                      <a:r>
                        <a:rPr lang="ru-RU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Калмара</a:t>
                      </a: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 0.763748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Максимальная просадка [%]: -33.082172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Средняя просадка [%]: -5.581506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Максимальная длительность просадки: 688 дней 00:00:00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Средняя длительность просадки: 41 день 00:00:00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Количество сделок: 94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Процент выигрышных сделок [%]: 54.255319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Лучшая сделка [%]: 57.11931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Худшая сделка [%]: -16.629898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Средняя доходность сделки [%]: 2.074326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Максимальная длительность сделки: 121 день 00:00:00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Средняя длительность сделки: 33 дня 00:00:00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Фактор прибыли: 2.190805</a:t>
                      </a:r>
                      <a:br>
                        <a:rPr lang="ru-RU" sz="1000" dirty="0"/>
                      </a:b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Ожидаемая доходность [%]: 2.606294</a:t>
                      </a:r>
                      <a:br>
                        <a:rPr lang="ru-RU" sz="1000" dirty="0"/>
                      </a:b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SQN (</a:t>
                      </a: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Качество системы): 1.990216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43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768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Backtreder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68D060-3FD5-9942-AE6B-30C454DF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0" y="790440"/>
            <a:ext cx="8569807" cy="435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2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PyAlgoTrade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36159-F1D6-E445-ADB7-C96ED561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97" y="822346"/>
            <a:ext cx="8162093" cy="426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4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2CDB1-30C0-804A-AF7F-07EB32A8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bt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CB7B44A-0300-7D4B-91C6-A50000353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424"/>
            <a:ext cx="9144000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26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534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Практическая реализация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66" name="Google Shape;466;p86"/>
          <p:cNvGraphicFramePr/>
          <p:nvPr>
            <p:extLst>
              <p:ext uri="{D42A27DB-BD31-4B8C-83A1-F6EECF244321}">
                <p14:modId xmlns:p14="http://schemas.microsoft.com/office/powerpoint/2010/main" val="345201350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Научимся тестировать стратегии в автоматическом режиме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Рассмотрим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Backtesting.py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Рассмотрим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Backtrader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1688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5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57" name="Google Shape;45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5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5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Google Shape;389;p75">
            <a:extLst>
              <a:ext uri="{FF2B5EF4-FFF2-40B4-BE49-F238E27FC236}">
                <a16:creationId xmlns:a16="http://schemas.microsoft.com/office/drawing/2014/main" id="{EE71290E-F42D-6247-8F96-FFA1EE92C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12417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зачем необходимо тестирование стратегий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какие основные инструменты для этого есть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Попробовали использовать два из них –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Backtesting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Backtrader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40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46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/>
              <a:t>Знакомство с </a:t>
            </a:r>
            <a:br>
              <a:rPr lang="ru" sz="4000" dirty="0"/>
            </a:br>
            <a:r>
              <a:rPr lang="ru" sz="4000" dirty="0"/>
              <a:t>программой курса</a:t>
            </a:r>
            <a:endParaRPr sz="4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193103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1.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Введение в финансовые рынки и машинное обучение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2.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Технический анализ финансовых рынков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074342" y="2505600"/>
            <a:ext cx="3229663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4.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Моделирование и стратегии на финансовых рынках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3.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Подготовка данных и признаковая инженерия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5.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Глубокое обучение и практические аспекты</a:t>
            </a: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152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 flipV="1">
            <a:off x="3714006" y="2795249"/>
            <a:ext cx="1360337" cy="61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6. </a:t>
            </a:r>
            <a:r>
              <a:rPr lang="ru-RU" sz="1050" dirty="0">
                <a:solidFill>
                  <a:srgbClr val="1F1F1F"/>
                </a:solidFill>
                <a:latin typeface="+mn-lt"/>
                <a:sym typeface="Roboto"/>
              </a:rPr>
              <a:t>Сложные модели торгового агента и перенос обучения в </a:t>
            </a:r>
            <a:r>
              <a:rPr lang="en-US" sz="1050" dirty="0">
                <a:solidFill>
                  <a:srgbClr val="1F1F1F"/>
                </a:solidFill>
                <a:latin typeface="+mn-lt"/>
                <a:sym typeface="Roboto"/>
              </a:rPr>
              <a:t>production</a:t>
            </a:r>
            <a:endParaRPr sz="105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05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7. </a:t>
            </a:r>
            <a:r>
              <a:rPr lang="ru-RU" sz="105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Финальный проект и практическое применение</a:t>
            </a:r>
            <a:endParaRPr sz="1050" b="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3165384" y="8783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61508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67D6B569-9B1F-6D43-841D-442FF92691E3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79110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516914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87457" y="343670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787457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20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финансовые рынки и машинное обучение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финансовые рынки и основные понятия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Основы машинного обучения и его применение </a:t>
            </a:r>
            <a:r>
              <a:rPr lang="ru-RU" sz="1200">
                <a:solidFill>
                  <a:srgbClr val="1F1F1F"/>
                </a:solidFill>
                <a:latin typeface="+mn-lt"/>
                <a:sym typeface="Roboto"/>
              </a:rPr>
              <a:t>в финансах</a:t>
            </a:r>
            <a:endParaRPr lang="ru-RU"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Основы статистики и временных рядов в анализе финансов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Инструменты анализа финансовых данных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02577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44603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38994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Практическое введение в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Python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для финансового анализа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oogle Shape;225;p40">
            <a:extLst>
              <a:ext uri="{FF2B5EF4-FFF2-40B4-BE49-F238E27FC236}">
                <a16:creationId xmlns:a16="http://schemas.microsoft.com/office/drawing/2014/main" id="{81ED1289-B687-F04C-ACCE-E6C6681EFFC3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612428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Технический анализ финансовых рынков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технический анализ: графики и индикаторы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Паттерны и стратегии технического анализа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Интеграция технического анализа с методами машинного обучения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Применение технического анализа к различным классам активов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26478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Оценка и сравнение эффективности технического анализа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459B96E0-370F-2F4D-9DE2-3AC8A96E4A9D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625735" y="120517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6086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Подготовка данных и признаковая инженерия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Сбор и очистка финансовых данных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Визуализация финансовых данных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Управление отсутствующими данными и аномалиями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Работа с большими объемами данных в финансах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90647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Преобразование данных и создание признаков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3188FC7-BF31-944E-B056-08D2A4A16B5A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8455" y="1223612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093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Моделирование и стратегии на финансовых рынках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Основы классификации и регрессии в финансовых приложениях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Моделирование временных рядов в прогнозировании цен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Стратегии торговли и оптимизация портфеля с использованием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ML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Работа с высокочастотными данными в финансах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552113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Применение регуляризации и оптимизации в финансовых моделях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3188FC7-BF31-944E-B056-08D2A4A16B5A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8455" y="1223612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798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Глубокое обучение и практические аспекты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Введение в глубокое обучение и нейронные сети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Применение нейронных сетей в анализе финансовых рынков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Этические и регуляторные аспекты применения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ML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в финансах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Создание и обучение глубоких моделей в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Python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95113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Продвинутые методы глубокого обучения для анализа финансов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BEE14A57-FDBB-024C-84B5-C5C5EFF33A19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5812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/>
              <a:t>ML </a:t>
            </a:r>
            <a:r>
              <a:rPr lang="ru-RU" sz="3200" dirty="0"/>
              <a:t>для финансового анализа</a:t>
            </a:r>
            <a:br>
              <a:rPr lang="en-US" sz="3200" dirty="0"/>
            </a:br>
            <a:r>
              <a:rPr lang="ru-RU" sz="2400" dirty="0"/>
              <a:t>Тестирование стратегий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BDA60-D1B3-5B41-A4D2-CDAE2DD6B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D0D012C5-1A3B-EC4C-B8A7-64C8AF21B4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5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Сложные модели торгового агента и перенос обучения в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production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LLM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RL 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модели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Сборка финального ансамбля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Перенос модели в облачную среду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393783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Метрики модели и регулярное переобучение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44284" y="3951208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603438" y="3895114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3535B8B9-56A4-1949-8A22-30C06BC53B7D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597212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862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97908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4500"/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Финальный проект и практическое применение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Планирование и разработка проекта по анализу финансового рынка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39797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Работа с реальными данными и создание </a:t>
            </a:r>
            <a:r>
              <a:rPr lang="en-US" sz="1200" dirty="0">
                <a:solidFill>
                  <a:srgbClr val="1F1F1F"/>
                </a:solidFill>
                <a:latin typeface="+mn-lt"/>
                <a:sym typeface="Roboto"/>
              </a:rPr>
              <a:t>ML-</a:t>
            </a:r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моделей для проекта</a:t>
            </a: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12321" y="29039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Оценка результатов и практическое внедрение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34098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Презентация и защита проекта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905257" y="1768551"/>
            <a:ext cx="406289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652276" y="2021532"/>
            <a:ext cx="912251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392099" y="2281709"/>
            <a:ext cx="1418213" cy="222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cxnSpLocks/>
            <a:stCxn id="271" idx="2"/>
            <a:endCxn id="17" idx="1"/>
          </p:cNvCxnSpPr>
          <p:nvPr/>
        </p:nvCxnSpPr>
        <p:spPr>
          <a:xfrm rot="16200000" flipH="1">
            <a:off x="1146314" y="2527494"/>
            <a:ext cx="1924175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1124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318130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277746667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54781870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8130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D77AA650-7B6A-2E4F-A234-07C44F1AF1CD}"/>
              </a:ext>
            </a:extLst>
          </p:cNvPr>
          <p:cNvSpPr/>
          <p:nvPr/>
        </p:nvSpPr>
        <p:spPr>
          <a:xfrm>
            <a:off x="2226713" y="39158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+mn-lt"/>
                <a:sym typeface="Roboto"/>
              </a:rPr>
              <a:t>Заключение и обзор ключевых концепций курса</a:t>
            </a:r>
            <a:endParaRPr sz="1200" dirty="0">
              <a:solidFill>
                <a:srgbClr val="1F1F1F"/>
              </a:solidFill>
              <a:latin typeface="+mn-lt"/>
              <a:sym typeface="Roboto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E4FCD50-FA53-BF4C-9AB8-F81862AA8721}"/>
              </a:ext>
            </a:extLst>
          </p:cNvPr>
          <p:cNvCxnSpPr>
            <a:cxnSpLocks/>
            <a:stCxn id="271" idx="2"/>
            <a:endCxn id="18" idx="1"/>
          </p:cNvCxnSpPr>
          <p:nvPr/>
        </p:nvCxnSpPr>
        <p:spPr>
          <a:xfrm rot="16200000" flipH="1">
            <a:off x="893333" y="2780475"/>
            <a:ext cx="2430137" cy="236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7CE6CEA7-ECB7-B942-AF7F-04849C42950A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551059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55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A5F98-F024-0E46-989B-34E1B049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7"/>
            <a:ext cx="9143999" cy="513548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25222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4"/>
          <p:cNvSpPr/>
          <p:nvPr/>
        </p:nvSpPr>
        <p:spPr>
          <a:xfrm>
            <a:off x="1052550" y="1264075"/>
            <a:ext cx="3426900" cy="77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94"/>
          <p:cNvSpPr/>
          <p:nvPr/>
        </p:nvSpPr>
        <p:spPr>
          <a:xfrm>
            <a:off x="1052550" y="2237575"/>
            <a:ext cx="3426900" cy="99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94"/>
          <p:cNvSpPr/>
          <p:nvPr/>
        </p:nvSpPr>
        <p:spPr>
          <a:xfrm>
            <a:off x="1052550" y="3425275"/>
            <a:ext cx="3426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94"/>
          <p:cNvSpPr/>
          <p:nvPr/>
        </p:nvSpPr>
        <p:spPr>
          <a:xfrm>
            <a:off x="4673550" y="1264075"/>
            <a:ext cx="3417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94"/>
          <p:cNvSpPr/>
          <p:nvPr/>
        </p:nvSpPr>
        <p:spPr>
          <a:xfrm>
            <a:off x="4673550" y="2579575"/>
            <a:ext cx="3417900" cy="84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94"/>
          <p:cNvSpPr/>
          <p:nvPr/>
        </p:nvSpPr>
        <p:spPr>
          <a:xfrm>
            <a:off x="4673550" y="3607675"/>
            <a:ext cx="3417900" cy="9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4"/>
          <p:cNvSpPr txBox="1"/>
          <p:nvPr/>
        </p:nvSpPr>
        <p:spPr>
          <a:xfrm>
            <a:off x="1763275" y="13261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выстроено в формате вебинаров (онлайн). Онлайн-вебинары проводятся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или в выходные дни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4404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4"/>
          <p:cNvSpPr txBox="1"/>
          <p:nvPr/>
        </p:nvSpPr>
        <p:spPr>
          <a:xfrm>
            <a:off x="1763275" y="230552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материалы, предоставляемые преподавателями, сохраняются в личном кабинете и остаются доступны даже после окончания обучения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6" name="Google Shape;526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6322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4"/>
          <p:cNvSpPr txBox="1"/>
          <p:nvPr/>
        </p:nvSpPr>
        <p:spPr>
          <a:xfrm>
            <a:off x="1763275" y="3495075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 позволят Вам применить на практике полученные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 время вебинаров знания.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дает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4"/>
          <p:cNvSpPr txBox="1"/>
          <p:nvPr/>
        </p:nvSpPr>
        <p:spPr>
          <a:xfrm>
            <a:off x="5378475" y="132612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процессе обучения Вы можете задавать преподавателю вопросы по материалам лекций и домашних заданий, уточнять моменты, которые были непонятны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743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4"/>
          <p:cNvSpPr txBox="1"/>
          <p:nvPr/>
        </p:nvSpPr>
        <p:spPr>
          <a:xfrm>
            <a:off x="5378475" y="26478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2" name="Google Shape;532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760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4"/>
          <p:cNvSpPr txBox="1"/>
          <p:nvPr/>
        </p:nvSpPr>
        <p:spPr>
          <a:xfrm>
            <a:off x="5378475" y="366482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 в зависимости от актуальных запросов в сфере IТ-технологий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94"/>
          <p:cNvSpPr txBox="1"/>
          <p:nvPr/>
        </p:nvSpPr>
        <p:spPr>
          <a:xfrm>
            <a:off x="500550" y="336745"/>
            <a:ext cx="83076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 dirty="0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>
            <a:spLocks noGrp="1"/>
          </p:cNvSpPr>
          <p:nvPr>
            <p:ph type="title"/>
          </p:nvPr>
        </p:nvSpPr>
        <p:spPr>
          <a:xfrm>
            <a:off x="956225" y="777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 u="sng">
                <a:solidFill>
                  <a:schemeClr val="accent6"/>
                </a:solidFill>
              </a:rPr>
              <a:t>Важно! Пройти опрос могут только залогиненные пользователи платформы OTUS</a:t>
            </a:r>
            <a:r>
              <a:rPr lang="ru" sz="1800" i="1" u="sng">
                <a:solidFill>
                  <a:srgbClr val="E06666"/>
                </a:solidFill>
              </a:rPr>
              <a:t> 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643" name="Google Shape;6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75" y="2131625"/>
            <a:ext cx="2392300" cy="2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10814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73703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 стратегий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3491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Инструменты тестирования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397088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6CF15-E72E-E64E-B624-46A6D7BEE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63"/>
          <a:stretch/>
        </p:blipFill>
        <p:spPr>
          <a:xfrm>
            <a:off x="4760850" y="1521159"/>
            <a:ext cx="4260300" cy="28285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12962</TotalTime>
  <Words>1358</Words>
  <Application>Microsoft Macintosh PowerPoint</Application>
  <PresentationFormat>On-screen Show (16:9)</PresentationFormat>
  <Paragraphs>275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AkayaTelivigala</vt:lpstr>
      <vt:lpstr>Bradley Hand</vt:lpstr>
      <vt:lpstr>Roboto</vt:lpstr>
      <vt:lpstr>Arial</vt:lpstr>
      <vt:lpstr>Courier New</vt:lpstr>
      <vt:lpstr>Apple Chancery</vt:lpstr>
      <vt:lpstr>Светлая тема</vt:lpstr>
      <vt:lpstr>Светлая тема</vt:lpstr>
      <vt:lpstr>ML для финансового анализа Тестирование стратегий</vt:lpstr>
      <vt:lpstr>PowerPoint Presentation</vt:lpstr>
      <vt:lpstr>ML для финансового анализа Тестирование стратегий</vt:lpstr>
      <vt:lpstr>Правила вебинара</vt:lpstr>
      <vt:lpstr>Маршрут вебинара</vt:lpstr>
      <vt:lpstr>Расскажите о себе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Тестирование стратегий</vt:lpstr>
      <vt:lpstr>Тестирование стратегий</vt:lpstr>
      <vt:lpstr>Инструменты</vt:lpstr>
      <vt:lpstr>Backtesting</vt:lpstr>
      <vt:lpstr>Backtesting – отчет</vt:lpstr>
      <vt:lpstr>Backtreder</vt:lpstr>
      <vt:lpstr>PyAlgoTrade</vt:lpstr>
      <vt:lpstr>bt</vt:lpstr>
      <vt:lpstr>Практика</vt:lpstr>
      <vt:lpstr>Практическая реализация </vt:lpstr>
      <vt:lpstr>Вопросы?</vt:lpstr>
      <vt:lpstr>Ключевые тезисы  </vt:lpstr>
      <vt:lpstr>Знакомство с  программой курса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PowerPoint Presentation</vt:lpstr>
      <vt:lpstr>PowerPoint Presentation</vt:lpstr>
      <vt:lpstr>Заполните, пожалуйста, опрос о занятии Важно! Пройти опрос могут только залогиненные пользователи платформы OTUS      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для преподавателя (маршрут демо-занятия)</dc:title>
  <cp:lastModifiedBy>Стурейко Игорь Олегович</cp:lastModifiedBy>
  <cp:revision>116</cp:revision>
  <dcterms:modified xsi:type="dcterms:W3CDTF">2024-10-10T16:55:12Z</dcterms:modified>
</cp:coreProperties>
</file>